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342900" algn="ctr" defTabSz="584200">
      <a:defRPr sz="3600">
        <a:latin typeface="+mn-lt"/>
        <a:ea typeface="+mn-ea"/>
        <a:cs typeface="+mn-cs"/>
        <a:sym typeface="Helvetica Light"/>
      </a:defRPr>
    </a:lvl2pPr>
    <a:lvl3pPr indent="685800" algn="ctr" defTabSz="584200">
      <a:defRPr sz="3600">
        <a:latin typeface="+mn-lt"/>
        <a:ea typeface="+mn-ea"/>
        <a:cs typeface="+mn-cs"/>
        <a:sym typeface="Helvetica Light"/>
      </a:defRPr>
    </a:lvl3pPr>
    <a:lvl4pPr indent="1028700" algn="ctr" defTabSz="584200">
      <a:defRPr sz="3600">
        <a:latin typeface="+mn-lt"/>
        <a:ea typeface="+mn-ea"/>
        <a:cs typeface="+mn-cs"/>
        <a:sym typeface="Helvetica Light"/>
      </a:defRPr>
    </a:lvl4pPr>
    <a:lvl5pPr indent="1371600" algn="ctr" defTabSz="584200">
      <a:defRPr sz="3600">
        <a:latin typeface="+mn-lt"/>
        <a:ea typeface="+mn-ea"/>
        <a:cs typeface="+mn-cs"/>
        <a:sym typeface="Helvetica Light"/>
      </a:defRPr>
    </a:lvl5pPr>
    <a:lvl6pPr indent="1714500" algn="ctr" defTabSz="584200">
      <a:defRPr sz="3600">
        <a:latin typeface="+mn-lt"/>
        <a:ea typeface="+mn-ea"/>
        <a:cs typeface="+mn-cs"/>
        <a:sym typeface="Helvetica Light"/>
      </a:defRPr>
    </a:lvl6pPr>
    <a:lvl7pPr indent="2057400" algn="ctr" defTabSz="584200">
      <a:defRPr sz="3600">
        <a:latin typeface="+mn-lt"/>
        <a:ea typeface="+mn-ea"/>
        <a:cs typeface="+mn-cs"/>
        <a:sym typeface="Helvetica Light"/>
      </a:defRPr>
    </a:lvl7pPr>
    <a:lvl8pPr indent="2400300" algn="ctr" defTabSz="584200">
      <a:defRPr sz="3600">
        <a:latin typeface="+mn-lt"/>
        <a:ea typeface="+mn-ea"/>
        <a:cs typeface="+mn-cs"/>
        <a:sym typeface="Helvetica Light"/>
      </a:defRPr>
    </a:lvl8pPr>
    <a:lvl9pPr indent="27432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 b="def" i="def"/>
      <a:tcStyle>
        <a:tcBdr/>
        <a:fill>
          <a:solidFill>
            <a:srgbClr val="D2CFC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D6DF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 b="def" i="def"/>
      <a:tcStyle>
        <a:tcBdr/>
        <a:fill>
          <a:solidFill>
            <a:srgbClr val="D6D6D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8EAEA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body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342900" algn="ctr">
              <a:spcBef>
                <a:spcPts val="0"/>
              </a:spcBef>
              <a:buSzTx/>
              <a:buNone/>
              <a:defRPr sz="3200"/>
            </a:lvl2pPr>
            <a:lvl3pPr marL="0" indent="685800" algn="ctr">
              <a:spcBef>
                <a:spcPts val="0"/>
              </a:spcBef>
              <a:buSzTx/>
              <a:buNone/>
              <a:defRPr sz="3200"/>
            </a:lvl3pPr>
            <a:lvl4pPr marL="0" indent="1028700" algn="ctr">
              <a:spcBef>
                <a:spcPts val="0"/>
              </a:spcBef>
              <a:buSzTx/>
              <a:buNone/>
              <a:defRPr sz="3200"/>
            </a:lvl4pPr>
            <a:lvl5pPr marL="0" indent="13716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  <a:endParaRPr sz="3800"/>
          </a:p>
          <a:p>
            <a:pPr lvl="1">
              <a:defRPr sz="1800"/>
            </a:pPr>
            <a:r>
              <a:rPr sz="3800"/>
              <a:t>Body Level Two</a:t>
            </a:r>
            <a:endParaRPr sz="3800"/>
          </a:p>
          <a:p>
            <a:pPr lvl="2">
              <a:defRPr sz="1800"/>
            </a:pPr>
            <a:r>
              <a:rPr sz="3800"/>
              <a:t>Body Level Three</a:t>
            </a:r>
            <a:endParaRPr sz="3800"/>
          </a:p>
          <a:p>
            <a:pPr lvl="3">
              <a:defRPr sz="1800"/>
            </a:pPr>
            <a:r>
              <a:rPr sz="3800"/>
              <a:t>Body Level Four</a:t>
            </a:r>
            <a:endParaRPr sz="3800"/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/>
          <a:lstStyle>
            <a:lvl1pPr marL="280736" indent="-280736">
              <a:spcBef>
                <a:spcPts val="3200"/>
              </a:spcBef>
              <a:defRPr sz="2800"/>
            </a:lvl1pPr>
            <a:lvl2pPr marL="661736" indent="-280736">
              <a:spcBef>
                <a:spcPts val="3200"/>
              </a:spcBef>
              <a:defRPr sz="2800"/>
            </a:lvl2pPr>
            <a:lvl3pPr marL="1042736" indent="-280736">
              <a:spcBef>
                <a:spcPts val="3200"/>
              </a:spcBef>
              <a:defRPr sz="2800"/>
            </a:lvl3pPr>
            <a:lvl4pPr marL="1423736" indent="-280736">
              <a:spcBef>
                <a:spcPts val="3200"/>
              </a:spcBef>
              <a:defRPr sz="2800"/>
            </a:lvl4pPr>
            <a:lvl5pPr marL="1804736" indent="-280736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Body Level One</a:t>
            </a:r>
            <a:endParaRPr sz="3800"/>
          </a:p>
          <a:p>
            <a:pPr lvl="1">
              <a:defRPr sz="1800"/>
            </a:pPr>
            <a:r>
              <a:rPr sz="3800"/>
              <a:t>Body Level Two</a:t>
            </a:r>
            <a:endParaRPr sz="3800"/>
          </a:p>
          <a:p>
            <a:pPr lvl="2">
              <a:defRPr sz="1800"/>
            </a:pPr>
            <a:r>
              <a:rPr sz="3800"/>
              <a:t>Body Level Three</a:t>
            </a:r>
            <a:endParaRPr sz="3800"/>
          </a:p>
          <a:p>
            <a:pPr lvl="3">
              <a:defRPr sz="1800"/>
            </a:pPr>
            <a:r>
              <a:rPr sz="3800"/>
              <a:t>Body Level Four</a:t>
            </a:r>
            <a:endParaRPr sz="3800"/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800"/>
              <a:t>Body Level One</a:t>
            </a:r>
            <a:endParaRPr sz="3800"/>
          </a:p>
          <a:p>
            <a:pPr lvl="1">
              <a:defRPr sz="1800"/>
            </a:pPr>
            <a:r>
              <a:rPr sz="3800"/>
              <a:t>Body Level Two</a:t>
            </a:r>
            <a:endParaRPr sz="3800"/>
          </a:p>
          <a:p>
            <a:pPr lvl="2">
              <a:defRPr sz="1800"/>
            </a:pPr>
            <a:r>
              <a:rPr sz="3800"/>
              <a:t>Body Level Three</a:t>
            </a:r>
            <a:endParaRPr sz="3800"/>
          </a:p>
          <a:p>
            <a:pPr lvl="3">
              <a:defRPr sz="1800"/>
            </a:pPr>
            <a:r>
              <a:rPr sz="3800"/>
              <a:t>Body Level Four</a:t>
            </a:r>
            <a:endParaRPr sz="3800"/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3429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6858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10287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13716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7145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20574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24003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27432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381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1pPr>
      <a:lvl2pPr marL="762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2pPr>
      <a:lvl3pPr marL="1143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3pPr>
      <a:lvl4pPr marL="1524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4pPr>
      <a:lvl5pPr marL="1905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5pPr>
      <a:lvl6pPr marL="2286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6pPr>
      <a:lvl7pPr marL="2667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7pPr>
      <a:lvl8pPr marL="3048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8pPr>
      <a:lvl9pPr marL="3429000" indent="-381000" defTabSz="584200">
        <a:spcBef>
          <a:spcPts val="4200"/>
        </a:spcBef>
        <a:buSzPct val="100000"/>
        <a:buChar char="•"/>
        <a:defRPr sz="38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3429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10287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7145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2057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24003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2743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1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-30969"/>
            <a:ext cx="13004800" cy="1670974"/>
          </a:xfrm>
          <a:prstGeom prst="rect">
            <a:avLst/>
          </a:prstGeom>
          <a:solidFill>
            <a:srgbClr val="0019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8582004" y="5295277"/>
            <a:ext cx="8125953" cy="828803"/>
            <a:chOff x="-25399" y="-25400"/>
            <a:chExt cx="8125952" cy="828802"/>
          </a:xfrm>
        </p:grpSpPr>
        <p:sp>
          <p:nvSpPr>
            <p:cNvPr id="27" name="Shape 27"/>
            <p:cNvSpPr/>
            <p:nvPr/>
          </p:nvSpPr>
          <p:spPr>
            <a:xfrm>
              <a:off x="0" y="0"/>
              <a:ext cx="8075153" cy="778003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l">
                <a:defRPr sz="1800"/>
              </a:pPr>
              <a:r>
                <a:rPr b="1" sz="2000">
                  <a:solidFill>
                    <a:srgbClr val="F2CC2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LG:  </a:t>
              </a:r>
              <a:r>
                <a:rPr sz="2000">
                  <a:solidFill>
                    <a:srgbClr val="F2CC20"/>
                  </a:solidFill>
                </a:rPr>
                <a:t>Become familiar with the mission of AVID and make connections between a training camp and what we will do in the 1st quarter.</a:t>
              </a:r>
            </a:p>
          </p:txBody>
        </p:sp>
        <p:pic>
          <p:nvPicPr>
            <p:cNvPr id="26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8125953" cy="828803"/>
            </a:xfrm>
            <a:prstGeom prst="rect">
              <a:avLst/>
            </a:prstGeom>
            <a:effectLst/>
          </p:spPr>
        </p:pic>
      </p:grpSp>
      <p:pic>
        <p:nvPicPr>
          <p:cNvPr id="2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900" y="1533595"/>
            <a:ext cx="13182601" cy="177801"/>
          </a:xfrm>
          <a:prstGeom prst="rect">
            <a:avLst/>
          </a:prstGeom>
        </p:spPr>
      </p:pic>
      <p:pic>
        <p:nvPicPr>
          <p:cNvPr id="3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1362644" y="5562259"/>
            <a:ext cx="8173320" cy="177801"/>
          </a:xfrm>
          <a:prstGeom prst="rect">
            <a:avLst/>
          </a:prstGeom>
        </p:spPr>
      </p:pic>
      <p:sp>
        <p:nvSpPr>
          <p:cNvPr id="33" name="Shape 33"/>
          <p:cNvSpPr/>
          <p:nvPr/>
        </p:nvSpPr>
        <p:spPr>
          <a:xfrm>
            <a:off x="177498" y="1774964"/>
            <a:ext cx="2393680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Study</a:t>
            </a:r>
            <a:endParaRPr sz="2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</a:t>
            </a:r>
          </a:p>
        </p:txBody>
      </p:sp>
      <p:sp>
        <p:nvSpPr>
          <p:cNvPr id="34" name="Shape 34"/>
          <p:cNvSpPr/>
          <p:nvPr/>
        </p:nvSpPr>
        <p:spPr>
          <a:xfrm>
            <a:off x="336719" y="129802"/>
            <a:ext cx="11672160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F2CC20"/>
                </a:solidFill>
              </a:rPr>
              <a:t>AVID Training Camp</a:t>
            </a:r>
          </a:p>
        </p:txBody>
      </p:sp>
      <p:sp>
        <p:nvSpPr>
          <p:cNvPr id="35" name="Shape 35"/>
          <p:cNvSpPr/>
          <p:nvPr/>
        </p:nvSpPr>
        <p:spPr>
          <a:xfrm>
            <a:off x="336719" y="868550"/>
            <a:ext cx="1167216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Essential Question: </a:t>
            </a: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AVID and what will we be doing on AVID in the 1st quarter?</a:t>
            </a:r>
          </a:p>
        </p:txBody>
      </p:sp>
      <p:sp>
        <p:nvSpPr>
          <p:cNvPr id="36" name="Shape 36"/>
          <p:cNvSpPr/>
          <p:nvPr/>
        </p:nvSpPr>
        <p:spPr>
          <a:xfrm>
            <a:off x="2870504" y="1909960"/>
            <a:ext cx="9380338" cy="495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b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Training Camp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marL="467894" indent="-467894" algn="l">
              <a:buSzPct val="100000"/>
              <a:buAutoNum type="arabicPeriod" startAt="1"/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What experiences do you have with training camp? </a:t>
            </a:r>
            <a:r>
              <a:rPr b="1" i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Brainstorm in your notes everything your table knows about training camp.</a:t>
            </a:r>
            <a:endParaRPr b="1" i="1"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marL="467894" indent="-467894" algn="l">
              <a:buSzPct val="100000"/>
              <a:buAutoNum type="arabicPeriod" startAt="1"/>
              <a:defRPr sz="1800"/>
            </a:pPr>
            <a:endParaRPr b="1" i="1"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2. What is the goal/are the goals of training 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    camp?</a:t>
            </a:r>
          </a:p>
        </p:txBody>
      </p:sp>
      <p:pic>
        <p:nvPicPr>
          <p:cNvPr id="37" name="AVID_logo-spo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077" y="8384733"/>
            <a:ext cx="1723758" cy="111593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3050714" y="8003171"/>
            <a:ext cx="8877810" cy="1168208"/>
          </a:xfrm>
          <a:prstGeom prst="rect">
            <a:avLst/>
          </a:prstGeom>
          <a:ln w="12700">
            <a:solidFill>
              <a:srgbClr val="9162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500"/>
              <a:t>We will use the theme/analogy of training camp to define or work in the first quarter.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0" y="-30969"/>
            <a:ext cx="13004800" cy="1670974"/>
          </a:xfrm>
          <a:prstGeom prst="rect">
            <a:avLst/>
          </a:prstGeom>
          <a:solidFill>
            <a:srgbClr val="0019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43" name="Group 43"/>
          <p:cNvGrpSpPr/>
          <p:nvPr/>
        </p:nvGrpSpPr>
        <p:grpSpPr>
          <a:xfrm rot="5400000">
            <a:off x="8582004" y="5295277"/>
            <a:ext cx="8125953" cy="828803"/>
            <a:chOff x="-25399" y="-25400"/>
            <a:chExt cx="8125952" cy="828802"/>
          </a:xfrm>
        </p:grpSpPr>
        <p:sp>
          <p:nvSpPr>
            <p:cNvPr id="42" name="Shape 42"/>
            <p:cNvSpPr/>
            <p:nvPr/>
          </p:nvSpPr>
          <p:spPr>
            <a:xfrm>
              <a:off x="0" y="0"/>
              <a:ext cx="8075153" cy="778003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l">
                <a:defRPr sz="1800"/>
              </a:pPr>
              <a:r>
                <a:rPr b="1" sz="2000">
                  <a:solidFill>
                    <a:srgbClr val="F2CC2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LG:  </a:t>
              </a:r>
              <a:r>
                <a:rPr sz="2000">
                  <a:solidFill>
                    <a:srgbClr val="F2CC20"/>
                  </a:solidFill>
                </a:rPr>
                <a:t>Become familiar with the mission of AVID and make connections between a training camp and what we will do in the 1st quarter.</a:t>
              </a:r>
            </a:p>
          </p:txBody>
        </p:sp>
        <p:pic>
          <p:nvPicPr>
            <p:cNvPr id="41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8125953" cy="828803"/>
            </a:xfrm>
            <a:prstGeom prst="rect">
              <a:avLst/>
            </a:prstGeom>
            <a:effectLst/>
          </p:spPr>
        </p:pic>
      </p:grpSp>
      <p:pic>
        <p:nvPicPr>
          <p:cNvPr id="4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900" y="1533595"/>
            <a:ext cx="13182601" cy="177801"/>
          </a:xfrm>
          <a:prstGeom prst="rect">
            <a:avLst/>
          </a:prstGeom>
        </p:spPr>
      </p:pic>
      <p:pic>
        <p:nvPicPr>
          <p:cNvPr id="4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1362644" y="5562259"/>
            <a:ext cx="8173320" cy="177801"/>
          </a:xfrm>
          <a:prstGeom prst="rect">
            <a:avLst/>
          </a:prstGeom>
        </p:spPr>
      </p:pic>
      <p:sp>
        <p:nvSpPr>
          <p:cNvPr id="48" name="Shape 48"/>
          <p:cNvSpPr/>
          <p:nvPr/>
        </p:nvSpPr>
        <p:spPr>
          <a:xfrm>
            <a:off x="177498" y="1774964"/>
            <a:ext cx="2393680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Study</a:t>
            </a:r>
            <a:endParaRPr sz="2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</a:t>
            </a:r>
          </a:p>
        </p:txBody>
      </p:sp>
      <p:sp>
        <p:nvSpPr>
          <p:cNvPr id="49" name="Shape 49"/>
          <p:cNvSpPr/>
          <p:nvPr/>
        </p:nvSpPr>
        <p:spPr>
          <a:xfrm>
            <a:off x="336719" y="205943"/>
            <a:ext cx="1167216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F2CC20"/>
                </a:solidFill>
              </a:rPr>
              <a:t>Training Camp Overview</a:t>
            </a:r>
          </a:p>
        </p:txBody>
      </p:sp>
      <p:sp>
        <p:nvSpPr>
          <p:cNvPr id="50" name="Shape 50"/>
          <p:cNvSpPr/>
          <p:nvPr/>
        </p:nvSpPr>
        <p:spPr>
          <a:xfrm>
            <a:off x="336719" y="868550"/>
            <a:ext cx="12331361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2CC20"/>
                </a:solidFill>
              </a:rPr>
              <a:t>Essential Question: what is AVID and what will we be doing on AVID in the 1st quarter?</a:t>
            </a:r>
          </a:p>
        </p:txBody>
      </p:sp>
      <p:sp>
        <p:nvSpPr>
          <p:cNvPr id="51" name="Shape 51"/>
          <p:cNvSpPr/>
          <p:nvPr/>
        </p:nvSpPr>
        <p:spPr>
          <a:xfrm>
            <a:off x="2870504" y="1909960"/>
            <a:ext cx="9380338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b="1" sz="3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/>
            </a:pPr>
            <a:r>
              <a:rPr b="1" sz="3500"/>
              <a:t>Training Camp</a:t>
            </a:r>
          </a:p>
        </p:txBody>
      </p:sp>
      <p:pic>
        <p:nvPicPr>
          <p:cNvPr id="52" name="AVID_logo-spo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077" y="8384733"/>
            <a:ext cx="1723758" cy="111593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2876854" y="2746514"/>
            <a:ext cx="8877811" cy="1932049"/>
          </a:xfrm>
          <a:prstGeom prst="rect">
            <a:avLst/>
          </a:prstGeom>
          <a:ln w="12700">
            <a:solidFill>
              <a:srgbClr val="9162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000"/>
              <a:t>As you watch this clip from the movie "Remember the Titans," keep track of of the various elements of training camp you see.  Keep in mind the telos (purpose/goal) of what they are doing.</a:t>
            </a:r>
          </a:p>
        </p:txBody>
      </p:sp>
      <p:graphicFrame>
        <p:nvGraphicFramePr>
          <p:cNvPr id="54" name="Table 54"/>
          <p:cNvGraphicFramePr/>
          <p:nvPr/>
        </p:nvGraphicFramePr>
        <p:xfrm>
          <a:off x="3182884" y="4815027"/>
          <a:ext cx="8265751" cy="40325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132874"/>
                <a:gridCol w="4132874"/>
              </a:tblGrid>
              <a:tr h="777271">
                <a:tc>
                  <a:txBody>
                    <a:bodyPr/>
                    <a:lstStyle/>
                    <a:p>
                      <a:pPr lvl="0" defTabSz="914400"/>
                      <a:r>
                        <a:rPr b="1" sz="3500"/>
                        <a:t>Video Clip</a:t>
                      </a:r>
                    </a:p>
                  </a:txBody>
                  <a:tcPr marL="63500" marR="63500" marT="63500" marB="63500" anchor="b" anchorCtr="0" horzOverflow="overflow">
                    <a:lnR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R>
                    <a:lnB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b="1" sz="3500"/>
                        <a:t>AVID Class</a:t>
                      </a:r>
                    </a:p>
                  </a:txBody>
                  <a:tcPr marL="63500" marR="63500" marT="63500" marB="63500" anchor="b" anchorCtr="0" horzOverflow="overflow">
                    <a:lnL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L>
                    <a:lnB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55227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/>
                        <a:t>* Coach has a play book everyone must know.
* Sets high goals.
* Interview each other
* Works them hard to achieve perfection.
* Instill a "new normal"</a:t>
                      </a:r>
                    </a:p>
                  </a:txBody>
                  <a:tcPr marL="63500" marR="63500" marT="63500" marB="63500" anchor="t" anchorCtr="0" horzOverflow="overflow">
                    <a:lnR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R>
                    <a:lnT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/>
                        <a:t>* learn AVID essentials
* understand our mission in AVID and set goals for the year
* lots of team-building activities to break down barriers
* get in academic shape
* </a:t>
                      </a:r>
                    </a:p>
                  </a:txBody>
                  <a:tcPr marL="63500" marR="63500" marT="63500" marB="63500" anchor="t" anchorCtr="0" horzOverflow="overflow">
                    <a:lnL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L>
                    <a:lnT w="25400" cap="rnd">
                      <a:solidFill>
                        <a:srgbClr val="000000"/>
                      </a:solidFill>
                      <a:custDash>
                        <a:ds d="100000" sp="200000"/>
                      </a:custDash>
                      <a:miter lim="400000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5" name="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21600000">
            <a:off x="2974975" y="5464890"/>
            <a:ext cx="8681569" cy="88901"/>
          </a:xfrm>
          <a:prstGeom prst="rect">
            <a:avLst/>
          </a:prstGeom>
        </p:spPr>
      </p:pic>
      <p:pic>
        <p:nvPicPr>
          <p:cNvPr id="57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4925529" y="7192498"/>
            <a:ext cx="4780461" cy="88901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3019425" y="5724733"/>
            <a:ext cx="4045376" cy="3290759"/>
          </a:xfrm>
          <a:prstGeom prst="rect">
            <a:avLst/>
          </a:prstGeom>
          <a:gradFill>
            <a:gsLst>
              <a:gs pos="0">
                <a:srgbClr val="7444A2"/>
              </a:gs>
              <a:gs pos="100000">
                <a:srgbClr val="62298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0" name="Shape 60"/>
          <p:cNvSpPr/>
          <p:nvPr/>
        </p:nvSpPr>
        <p:spPr>
          <a:xfrm>
            <a:off x="7414438" y="5724733"/>
            <a:ext cx="4045376" cy="3290759"/>
          </a:xfrm>
          <a:prstGeom prst="rect">
            <a:avLst/>
          </a:prstGeom>
          <a:gradFill>
            <a:gsLst>
              <a:gs pos="0">
                <a:srgbClr val="7444A2"/>
              </a:gs>
              <a:gs pos="100000">
                <a:srgbClr val="62298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63" name="Group 63"/>
          <p:cNvGrpSpPr/>
          <p:nvPr/>
        </p:nvGrpSpPr>
        <p:grpSpPr>
          <a:xfrm>
            <a:off x="2870504" y="4815027"/>
            <a:ext cx="9004810" cy="4431002"/>
            <a:chOff x="-63500" y="-63500"/>
            <a:chExt cx="9004809" cy="4431001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8877810" cy="4304002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marL="508000" indent="-508000" algn="l">
                <a:buSzPct val="100000"/>
                <a:buAutoNum type="arabicPeriod" startAt="1"/>
                <a:defRPr sz="1800"/>
              </a:pPr>
              <a:r>
                <a:rPr b="1" sz="3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 did the coach do @ training camp?</a:t>
              </a:r>
              <a:endParaRPr b="1" sz="3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 marL="508000" indent="-508000" algn="l">
                <a:buSzPct val="100000"/>
                <a:buAutoNum type="arabicPeriod" startAt="1"/>
                <a:defRPr sz="1800"/>
              </a:pPr>
              <a:r>
                <a:rPr b="1" sz="3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Why did he do it?</a:t>
              </a:r>
              <a:endParaRPr b="1" sz="3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 marL="508000" indent="-508000" algn="l">
                <a:buSzPct val="100000"/>
                <a:buAutoNum type="arabicPeriod" startAt="1"/>
                <a:defRPr sz="1800"/>
              </a:pPr>
              <a:r>
                <a:rPr b="1" sz="3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 were the results?  What changes did you see in the team?</a:t>
              </a:r>
              <a:endParaRPr b="1" sz="3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lvl="0" marL="508000" indent="-508000" algn="l">
                <a:buSzPct val="100000"/>
                <a:buAutoNum type="arabicPeriod" startAt="1"/>
                <a:defRPr sz="1800"/>
              </a:pPr>
              <a:r>
                <a:rPr b="1" sz="3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What barriers did the coach and team face?</a:t>
              </a:r>
            </a:p>
          </p:txBody>
        </p:sp>
        <p:pic>
          <p:nvPicPr>
            <p:cNvPr id="61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63500" y="-63500"/>
              <a:ext cx="9004810" cy="443100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500" fill="hold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xi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500" fill="hold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xi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" dur="1500" fill="hold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" grpId="2"/>
      <p:bldP build="whole" bldLvl="1" animBg="1" rev="0" advAuto="0" spid="63" grpId="1"/>
      <p:bldP build="whole" bldLvl="1" animBg="1" rev="0" advAuto="0" spid="60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-30969"/>
            <a:ext cx="13004800" cy="1670974"/>
          </a:xfrm>
          <a:prstGeom prst="rect">
            <a:avLst/>
          </a:prstGeom>
          <a:solidFill>
            <a:srgbClr val="0019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68" name="Group 68"/>
          <p:cNvGrpSpPr/>
          <p:nvPr/>
        </p:nvGrpSpPr>
        <p:grpSpPr>
          <a:xfrm rot="5400000">
            <a:off x="8582004" y="5295277"/>
            <a:ext cx="8125953" cy="828803"/>
            <a:chOff x="-25399" y="-25400"/>
            <a:chExt cx="8125952" cy="828802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8075153" cy="778003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l">
                <a:defRPr sz="1800"/>
              </a:pPr>
              <a:r>
                <a:rPr b="1" sz="2000">
                  <a:solidFill>
                    <a:srgbClr val="F2CC2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LG:  </a:t>
              </a:r>
              <a:r>
                <a:rPr sz="2000">
                  <a:solidFill>
                    <a:srgbClr val="F2CC20"/>
                  </a:solidFill>
                </a:rPr>
                <a:t>Become familiar with the mission of AVID and make connections between a training camp and what we will do in the 1st quarter.</a:t>
              </a:r>
            </a:p>
          </p:txBody>
        </p:sp>
        <p:pic>
          <p:nvPicPr>
            <p:cNvPr id="66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8125953" cy="828803"/>
            </a:xfrm>
            <a:prstGeom prst="rect">
              <a:avLst/>
            </a:prstGeom>
            <a:effectLst/>
          </p:spPr>
        </p:pic>
      </p:grpSp>
      <p:pic>
        <p:nvPicPr>
          <p:cNvPr id="6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900" y="1533595"/>
            <a:ext cx="13182601" cy="177801"/>
          </a:xfrm>
          <a:prstGeom prst="rect">
            <a:avLst/>
          </a:prstGeom>
        </p:spPr>
      </p:pic>
      <p:pic>
        <p:nvPicPr>
          <p:cNvPr id="7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1362644" y="5562259"/>
            <a:ext cx="8173320" cy="177801"/>
          </a:xfrm>
          <a:prstGeom prst="rect">
            <a:avLst/>
          </a:prstGeom>
        </p:spPr>
      </p:pic>
      <p:sp>
        <p:nvSpPr>
          <p:cNvPr id="73" name="Shape 73"/>
          <p:cNvSpPr/>
          <p:nvPr/>
        </p:nvSpPr>
        <p:spPr>
          <a:xfrm>
            <a:off x="177498" y="1774964"/>
            <a:ext cx="2393680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Study</a:t>
            </a:r>
            <a:endParaRPr sz="2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</a:t>
            </a:r>
          </a:p>
        </p:txBody>
      </p:sp>
      <p:sp>
        <p:nvSpPr>
          <p:cNvPr id="74" name="Shape 74"/>
          <p:cNvSpPr/>
          <p:nvPr/>
        </p:nvSpPr>
        <p:spPr>
          <a:xfrm>
            <a:off x="336719" y="6033"/>
            <a:ext cx="11672161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F2CC20"/>
                </a:solidFill>
              </a:rPr>
              <a:t>AVID Training Camp</a:t>
            </a:r>
          </a:p>
        </p:txBody>
      </p:sp>
      <p:sp>
        <p:nvSpPr>
          <p:cNvPr id="75" name="Shape 75"/>
          <p:cNvSpPr/>
          <p:nvPr/>
        </p:nvSpPr>
        <p:spPr>
          <a:xfrm>
            <a:off x="336719" y="868550"/>
            <a:ext cx="1167216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Essential Question: </a:t>
            </a: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AVID and what will we be doing on AVID in the 1st quarter?</a:t>
            </a:r>
          </a:p>
        </p:txBody>
      </p:sp>
      <p:sp>
        <p:nvSpPr>
          <p:cNvPr id="76" name="Shape 76"/>
          <p:cNvSpPr/>
          <p:nvPr/>
        </p:nvSpPr>
        <p:spPr>
          <a:xfrm>
            <a:off x="2876854" y="1774964"/>
            <a:ext cx="9380338" cy="2768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b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Philosophical Chairs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The coach (Coach Boone) is too hard on the players.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7" name="AVID_logo-spo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077" y="8384733"/>
            <a:ext cx="1723758" cy="111593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2876854" y="4592078"/>
            <a:ext cx="9380337" cy="2311208"/>
          </a:xfrm>
          <a:prstGeom prst="rect">
            <a:avLst/>
          </a:prstGeom>
          <a:ln w="76200">
            <a:solidFill>
              <a:srgbClr val="9162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b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Instructions</a:t>
            </a:r>
            <a:endParaRPr b="1"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Do you agree or disagree with this statement?  Explain your response in your notes.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0" y="-30969"/>
            <a:ext cx="13004800" cy="1670974"/>
          </a:xfrm>
          <a:prstGeom prst="rect">
            <a:avLst/>
          </a:prstGeom>
          <a:solidFill>
            <a:srgbClr val="0019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83" name="Group 83"/>
          <p:cNvGrpSpPr/>
          <p:nvPr/>
        </p:nvGrpSpPr>
        <p:grpSpPr>
          <a:xfrm rot="5400000">
            <a:off x="8582004" y="5295277"/>
            <a:ext cx="8125953" cy="828803"/>
            <a:chOff x="-25399" y="-25400"/>
            <a:chExt cx="8125952" cy="828802"/>
          </a:xfrm>
        </p:grpSpPr>
        <p:sp>
          <p:nvSpPr>
            <p:cNvPr id="82" name="Shape 82"/>
            <p:cNvSpPr/>
            <p:nvPr/>
          </p:nvSpPr>
          <p:spPr>
            <a:xfrm>
              <a:off x="0" y="0"/>
              <a:ext cx="8075153" cy="778003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l">
                <a:defRPr sz="1800"/>
              </a:pPr>
              <a:r>
                <a:rPr b="1" sz="2000">
                  <a:solidFill>
                    <a:srgbClr val="F2CC2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LG:  </a:t>
              </a:r>
              <a:r>
                <a:rPr sz="2000">
                  <a:solidFill>
                    <a:srgbClr val="F2CC20"/>
                  </a:solidFill>
                </a:rPr>
                <a:t>Become familiar with the mission of AVID and make connections between a training camp and what we will do in the 1st quarter.</a:t>
              </a:r>
            </a:p>
          </p:txBody>
        </p:sp>
        <p:pic>
          <p:nvPicPr>
            <p:cNvPr id="81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8125953" cy="828803"/>
            </a:xfrm>
            <a:prstGeom prst="rect">
              <a:avLst/>
            </a:prstGeom>
            <a:effectLst/>
          </p:spPr>
        </p:pic>
      </p:grpSp>
      <p:pic>
        <p:nvPicPr>
          <p:cNvPr id="8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900" y="1533595"/>
            <a:ext cx="13182601" cy="177801"/>
          </a:xfrm>
          <a:prstGeom prst="rect">
            <a:avLst/>
          </a:prstGeom>
        </p:spPr>
      </p:pic>
      <p:pic>
        <p:nvPicPr>
          <p:cNvPr id="86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1362644" y="5562259"/>
            <a:ext cx="8173320" cy="177801"/>
          </a:xfrm>
          <a:prstGeom prst="rect">
            <a:avLst/>
          </a:prstGeom>
        </p:spPr>
      </p:pic>
      <p:sp>
        <p:nvSpPr>
          <p:cNvPr id="88" name="Shape 88"/>
          <p:cNvSpPr/>
          <p:nvPr/>
        </p:nvSpPr>
        <p:spPr>
          <a:xfrm>
            <a:off x="177498" y="1774964"/>
            <a:ext cx="2393680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Study</a:t>
            </a:r>
            <a:endParaRPr sz="2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</a:t>
            </a:r>
          </a:p>
        </p:txBody>
      </p:sp>
      <p:sp>
        <p:nvSpPr>
          <p:cNvPr id="89" name="Shape 89"/>
          <p:cNvSpPr/>
          <p:nvPr/>
        </p:nvSpPr>
        <p:spPr>
          <a:xfrm>
            <a:off x="336719" y="160258"/>
            <a:ext cx="1167216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F2CC20"/>
                </a:solidFill>
              </a:rPr>
              <a:t>AVID Training Camp</a:t>
            </a:r>
          </a:p>
        </p:txBody>
      </p:sp>
      <p:sp>
        <p:nvSpPr>
          <p:cNvPr id="90" name="Shape 90"/>
          <p:cNvSpPr/>
          <p:nvPr/>
        </p:nvSpPr>
        <p:spPr>
          <a:xfrm>
            <a:off x="336719" y="868550"/>
            <a:ext cx="11672160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Essential Question: </a:t>
            </a: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AVID and what will we be doing on AVID in the 1st quarter?</a:t>
            </a:r>
          </a:p>
        </p:txBody>
      </p:sp>
      <p:sp>
        <p:nvSpPr>
          <p:cNvPr id="91" name="Shape 91"/>
          <p:cNvSpPr/>
          <p:nvPr/>
        </p:nvSpPr>
        <p:spPr>
          <a:xfrm>
            <a:off x="2876855" y="1784969"/>
            <a:ext cx="5008018" cy="7108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b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AVID Essentials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4300">
                <a:latin typeface="Helvetica Neue Light"/>
                <a:ea typeface="Helvetica Neue Light"/>
                <a:cs typeface="Helvetica Neue Light"/>
                <a:sym typeface="Helvetica Neue Light"/>
              </a:rPr>
              <a:t>Cornell Notes</a:t>
            </a: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4300">
                <a:latin typeface="Helvetica Neue Light"/>
                <a:ea typeface="Helvetica Neue Light"/>
                <a:cs typeface="Helvetica Neue Light"/>
                <a:sym typeface="Helvetica Neue Light"/>
              </a:rPr>
              <a:t>Tutorials</a:t>
            </a: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4300">
                <a:latin typeface="Helvetica Neue Light"/>
                <a:ea typeface="Helvetica Neue Light"/>
                <a:cs typeface="Helvetica Neue Light"/>
                <a:sym typeface="Helvetica Neue Light"/>
              </a:rPr>
              <a:t>Binder Organization and Evaluation</a:t>
            </a: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4300">
                <a:latin typeface="Helvetica Neue Light"/>
                <a:ea typeface="Helvetica Neue Light"/>
                <a:cs typeface="Helvetica Neue Light"/>
                <a:sym typeface="Helvetica Neue Light"/>
              </a:rPr>
              <a:t>Group Identity</a:t>
            </a:r>
            <a:endParaRPr sz="43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2" name="AVID_logo-spo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077" y="8384733"/>
            <a:ext cx="1723758" cy="1115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nserted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8740695" y="3268565"/>
            <a:ext cx="2753623" cy="3671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nsertedImage-1.jpg"/>
          <p:cNvPicPr/>
          <p:nvPr/>
        </p:nvPicPr>
        <p:blipFill>
          <a:blip r:embed="rId7">
            <a:extLst/>
          </a:blip>
          <a:srcRect l="15987" t="0" r="15987" b="0"/>
          <a:stretch>
            <a:fillRect/>
          </a:stretch>
        </p:blipFill>
        <p:spPr>
          <a:xfrm>
            <a:off x="7917212" y="2983531"/>
            <a:ext cx="4276460" cy="471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nsertedImage.jpg"/>
          <p:cNvPicPr/>
          <p:nvPr/>
        </p:nvPicPr>
        <p:blipFill>
          <a:blip r:embed="rId8">
            <a:extLst/>
          </a:blip>
          <a:srcRect l="17186" t="1998" r="7594" b="5595"/>
          <a:stretch>
            <a:fillRect/>
          </a:stretch>
        </p:blipFill>
        <p:spPr>
          <a:xfrm>
            <a:off x="7917212" y="2877184"/>
            <a:ext cx="4294985" cy="5276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nsertedImage-2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87810" y="2679089"/>
            <a:ext cx="4458105" cy="5944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" grpId="3"/>
      <p:bldP build="whole" bldLvl="1" animBg="1" rev="0" advAuto="0" spid="94" grpId="1"/>
      <p:bldP build="whole" bldLvl="1" animBg="1" rev="0" advAuto="0" spid="9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0" y="-30969"/>
            <a:ext cx="13004800" cy="1670974"/>
          </a:xfrm>
          <a:prstGeom prst="rect">
            <a:avLst/>
          </a:prstGeom>
          <a:solidFill>
            <a:srgbClr val="00194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01" name="Group 101"/>
          <p:cNvGrpSpPr/>
          <p:nvPr/>
        </p:nvGrpSpPr>
        <p:grpSpPr>
          <a:xfrm rot="5400000">
            <a:off x="8582004" y="5295277"/>
            <a:ext cx="8125953" cy="828803"/>
            <a:chOff x="-25399" y="-25400"/>
            <a:chExt cx="8125952" cy="828802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8075153" cy="778003"/>
            </a:xfrm>
            <a:prstGeom prst="rect">
              <a:avLst/>
            </a:prstGeom>
            <a:solidFill>
              <a:srgbClr val="00194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algn="l">
                <a:defRPr sz="1800"/>
              </a:pPr>
              <a:r>
                <a:rPr b="1" sz="2000">
                  <a:solidFill>
                    <a:srgbClr val="F2CC2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LG:  </a:t>
              </a:r>
              <a:r>
                <a:rPr sz="2000">
                  <a:solidFill>
                    <a:srgbClr val="F2CC20"/>
                  </a:solidFill>
                </a:rPr>
                <a:t>Become familiar with the mission of AVID and make connections between a training camp and what we will do in the 1st quarter.</a:t>
              </a:r>
            </a:p>
          </p:txBody>
        </p:sp>
        <p:pic>
          <p:nvPicPr>
            <p:cNvPr id="99" name="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5400" y="-25400"/>
              <a:ext cx="8125953" cy="828803"/>
            </a:xfrm>
            <a:prstGeom prst="rect">
              <a:avLst/>
            </a:prstGeom>
            <a:effectLst/>
          </p:spPr>
        </p:pic>
      </p:grpSp>
      <p:pic>
        <p:nvPicPr>
          <p:cNvPr id="10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900" y="1533595"/>
            <a:ext cx="13182601" cy="177801"/>
          </a:xfrm>
          <a:prstGeom prst="rect">
            <a:avLst/>
          </a:prstGeom>
        </p:spPr>
      </p:pic>
      <p:pic>
        <p:nvPicPr>
          <p:cNvPr id="104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-1362644" y="5562259"/>
            <a:ext cx="8173320" cy="177801"/>
          </a:xfrm>
          <a:prstGeom prst="rect">
            <a:avLst/>
          </a:prstGeom>
        </p:spPr>
      </p:pic>
      <p:sp>
        <p:nvSpPr>
          <p:cNvPr id="106" name="Shape 106"/>
          <p:cNvSpPr/>
          <p:nvPr/>
        </p:nvSpPr>
        <p:spPr>
          <a:xfrm>
            <a:off x="177498" y="1774964"/>
            <a:ext cx="2393680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Study</a:t>
            </a:r>
            <a:endParaRPr sz="28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/>
            </a:pPr>
            <a:r>
              <a:rPr sz="2800"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</a:t>
            </a:r>
          </a:p>
        </p:txBody>
      </p:sp>
      <p:sp>
        <p:nvSpPr>
          <p:cNvPr id="107" name="Shape 107"/>
          <p:cNvSpPr/>
          <p:nvPr/>
        </p:nvSpPr>
        <p:spPr>
          <a:xfrm>
            <a:off x="336719" y="327767"/>
            <a:ext cx="1167216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5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F2CC20"/>
                </a:solidFill>
              </a:rPr>
              <a:t>AVID Training Camp</a:t>
            </a:r>
          </a:p>
        </p:txBody>
      </p:sp>
      <p:sp>
        <p:nvSpPr>
          <p:cNvPr id="108" name="Shape 108"/>
          <p:cNvSpPr/>
          <p:nvPr/>
        </p:nvSpPr>
        <p:spPr>
          <a:xfrm>
            <a:off x="336719" y="1052090"/>
            <a:ext cx="11672160" cy="462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Essential Question: </a:t>
            </a:r>
            <a:r>
              <a:rPr sz="2400">
                <a:solidFill>
                  <a:srgbClr val="F2CC2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Insert essential question here.</a:t>
            </a:r>
          </a:p>
        </p:txBody>
      </p:sp>
      <p:sp>
        <p:nvSpPr>
          <p:cNvPr id="109" name="Shape 109"/>
          <p:cNvSpPr/>
          <p:nvPr/>
        </p:nvSpPr>
        <p:spPr>
          <a:xfrm>
            <a:off x="2876854" y="1774964"/>
            <a:ext cx="9380338" cy="2235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b="1"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A Typical Week in AVID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/>
            </a:pPr>
            <a:r>
              <a:rPr sz="3500">
                <a:latin typeface="Helvetica Neue Light"/>
                <a:ea typeface="Helvetica Neue Light"/>
                <a:cs typeface="Helvetica Neue Light"/>
                <a:sym typeface="Helvetica Neue Light"/>
              </a:rPr>
              <a:t>Notes</a:t>
            </a:r>
            <a:endParaRPr sz="35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0" name="AVID_logo-spo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077" y="8384733"/>
            <a:ext cx="1723758" cy="1115932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3768962" y="4412707"/>
            <a:ext cx="7583422" cy="1168207"/>
          </a:xfrm>
          <a:prstGeom prst="rect">
            <a:avLst/>
          </a:prstGeom>
          <a:ln w="12700">
            <a:solidFill>
              <a:srgbClr val="9162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500"/>
              <a:t>Instructions</a:t>
            </a:r>
            <a:endParaRPr sz="3500"/>
          </a:p>
        </p:txBody>
      </p:sp>
      <p:graphicFrame>
        <p:nvGraphicFramePr>
          <p:cNvPr id="112" name="Table 112"/>
          <p:cNvGraphicFramePr/>
          <p:nvPr/>
        </p:nvGraphicFramePr>
        <p:xfrm>
          <a:off x="2951075" y="2764722"/>
          <a:ext cx="9231896" cy="321656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843839"/>
                <a:gridCol w="1843839"/>
                <a:gridCol w="1843839"/>
                <a:gridCol w="1843839"/>
                <a:gridCol w="1843839"/>
              </a:tblGrid>
              <a:tr h="596756">
                <a:tc>
                  <a:txBody>
                    <a:bodyPr/>
                    <a:lstStyle/>
                    <a:p>
                      <a:pPr lvl="0" defTabSz="457200"/>
                      <a:r>
                        <a:rPr b="1"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Monday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D4D6D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/>
                      <a:r>
                        <a:rPr b="1"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Tuesday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D4D6D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/>
                      <a:r>
                        <a:rPr b="1"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Wednesday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D4D6D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/>
                      <a:r>
                        <a:rPr b="1"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Thursday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D4D6D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/>
                      <a:r>
                        <a:rPr b="1" sz="2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Friday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D4D6D9"/>
                    </a:solidFill>
                  </a:tcPr>
                </a:tc>
              </a:tr>
              <a:tr h="2607104">
                <a:tc>
                  <a:txBody>
                    <a:bodyPr/>
                    <a:lstStyle/>
                    <a:p>
                      <a:pPr lvl="0" algn="l" defTabSz="4572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Projects, AVID curriculum, academic skill-building, critical reading and writing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Tutorials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Projects, AVID curriculum, academic skill-building, critical reading and writing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Tutorials, Binder Check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sz="21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Team-building, Guest Speakers, Structured Discussions,
College Research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B2B2B2"/>
                      </a:solidFill>
                      <a:miter lim="400000"/>
                    </a:lnL>
                    <a:lnR w="12700">
                      <a:solidFill>
                        <a:srgbClr val="B2B2B2"/>
                      </a:solidFill>
                      <a:miter lim="400000"/>
                    </a:lnR>
                    <a:lnT w="12700">
                      <a:solidFill>
                        <a:srgbClr val="B2B2B2"/>
                      </a:solidFill>
                      <a:miter lim="400000"/>
                    </a:lnT>
                    <a:lnB w="12700">
                      <a:solidFill>
                        <a:srgbClr val="B2B2B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5CC4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